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>
        <p:scale>
          <a:sx n="70" d="100"/>
          <a:sy n="70" d="100"/>
        </p:scale>
        <p:origin x="-116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4E3C1-B492-4890-A8D1-AA35B3E15216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55E71-D912-44F0-9FCF-17F4DDD5C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55E71-D912-44F0-9FCF-17F4DDD5C0D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4A89-EC5F-4623-959D-88D86E32B146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F10C5-5515-4438-A74E-D311B42C39A3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F10C5-5515-4438-A74E-D311B42C39A3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nell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1400" baseline="0"/>
            </a:lvl1pPr>
          </a:lstStyle>
          <a:p>
            <a:r>
              <a:rPr lang="en-US" dirty="0" smtClean="0"/>
              <a:t>Click to add Subject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609600"/>
            <a:ext cx="2286000" cy="50292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add Cues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819400" y="609600"/>
            <a:ext cx="5867400" cy="5029200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add Notes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68D9-5833-4E2D-95A5-F91852617022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57200" y="5715000"/>
            <a:ext cx="8229600" cy="6096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Sum Up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F10C5-5515-4438-A74E-D311B42C39A3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F10C5-5515-4438-A74E-D311B42C39A3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F10C5-5515-4438-A74E-D311B42C39A3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F10C5-5515-4438-A74E-D311B42C39A3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F10C5-5515-4438-A74E-D311B42C39A3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F10C5-5515-4438-A74E-D311B42C39A3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F10C5-5515-4438-A74E-D311B42C39A3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F10C5-5515-4438-A74E-D311B42C39A3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F10C5-5515-4438-A74E-D311B42C39A3}" type="datetime1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B188A-33D3-4D86-BCF6-430979AB21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Phylum:  </a:t>
            </a:r>
            <a:r>
              <a:rPr lang="en-US" dirty="0" err="1" smtClean="0"/>
              <a:t>Platyhelminthes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Flatworms</a:t>
            </a:r>
          </a:p>
          <a:p>
            <a:endParaRPr lang="en-US" dirty="0" smtClean="0"/>
          </a:p>
          <a:p>
            <a:r>
              <a:rPr lang="en-US" dirty="0" smtClean="0"/>
              <a:t>Zoology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9" name="Picture 5" descr="C:\Users\Dealtree\AppData\Local\Microsoft\Windows\Temporary Internet Files\Content.IE5\CO3L00QE\MCj023224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5638800"/>
            <a:ext cx="2064190" cy="831410"/>
          </a:xfrm>
          <a:prstGeom prst="rect">
            <a:avLst/>
          </a:prstGeom>
          <a:noFill/>
        </p:spPr>
      </p:pic>
      <p:pic>
        <p:nvPicPr>
          <p:cNvPr id="1030" name="Picture 6" descr="C:\Users\Dealtree\AppData\Local\Microsoft\Windows\Temporary Internet Files\Content.IE5\CO3L00QE\MCj023224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0"/>
            <a:ext cx="2064190" cy="831410"/>
          </a:xfrm>
          <a:prstGeom prst="rect">
            <a:avLst/>
          </a:prstGeom>
          <a:noFill/>
        </p:spPr>
      </p:pic>
      <p:pic>
        <p:nvPicPr>
          <p:cNvPr id="1031" name="Picture 7" descr="C:\Users\Dealtree\AppData\Local\Microsoft\Windows\Temporary Internet Files\Content.IE5\CO3L00QE\MCj023224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5334000"/>
            <a:ext cx="2064190" cy="831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Flatworm General Characteristics</a:t>
            </a:r>
            <a:endParaRPr lang="en-US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22860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u="sng" dirty="0" smtClean="0"/>
              <a:t>Key  Words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Platyhelminthes</a:t>
            </a:r>
            <a:endParaRPr lang="en-US" sz="2000" dirty="0" smtClean="0"/>
          </a:p>
          <a:p>
            <a:r>
              <a:rPr lang="en-US" sz="2000" dirty="0" smtClean="0"/>
              <a:t>Simple</a:t>
            </a:r>
          </a:p>
          <a:p>
            <a:r>
              <a:rPr lang="en-US" sz="2000" dirty="0" smtClean="0"/>
              <a:t>Outside Digestion</a:t>
            </a:r>
          </a:p>
          <a:p>
            <a:r>
              <a:rPr lang="en-US" sz="2000" dirty="0" smtClean="0"/>
              <a:t>Wimpy</a:t>
            </a:r>
          </a:p>
          <a:p>
            <a:r>
              <a:rPr lang="en-US" sz="2000" dirty="0" smtClean="0"/>
              <a:t>Hermaphrodite</a:t>
            </a:r>
          </a:p>
          <a:p>
            <a:r>
              <a:rPr lang="en-US" sz="2000" dirty="0" smtClean="0"/>
              <a:t>External</a:t>
            </a:r>
          </a:p>
          <a:p>
            <a:r>
              <a:rPr lang="en-US" sz="2000" dirty="0" smtClean="0"/>
              <a:t>Regeneration</a:t>
            </a:r>
          </a:p>
          <a:p>
            <a:r>
              <a:rPr lang="en-US" sz="2000" dirty="0" smtClean="0"/>
              <a:t>Free</a:t>
            </a:r>
          </a:p>
          <a:p>
            <a:r>
              <a:rPr lang="en-US" sz="2000" dirty="0" smtClean="0"/>
              <a:t>Parasitic</a:t>
            </a:r>
          </a:p>
          <a:p>
            <a:r>
              <a:rPr lang="en-US" sz="2000" dirty="0" smtClean="0"/>
              <a:t>Triple Class</a:t>
            </a:r>
          </a:p>
          <a:p>
            <a:pPr>
              <a:buNone/>
            </a:pPr>
            <a:endParaRPr lang="en-US" sz="1600" dirty="0" smtClean="0"/>
          </a:p>
          <a:p>
            <a:endParaRPr lang="en-US" sz="16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914400"/>
            <a:ext cx="6096000" cy="4724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1900" dirty="0" smtClean="0"/>
              <a:t>Flatworms—grouped in phylum </a:t>
            </a:r>
            <a:r>
              <a:rPr lang="en-US" sz="1900" u="sng" dirty="0" err="1" smtClean="0"/>
              <a:t>Platyhelminthes</a:t>
            </a:r>
            <a:r>
              <a:rPr lang="en-US" sz="1900" dirty="0" smtClean="0"/>
              <a:t> (Greek)</a:t>
            </a:r>
          </a:p>
          <a:p>
            <a:pPr>
              <a:buNone/>
            </a:pPr>
            <a:endParaRPr lang="en-US" sz="1900" dirty="0" smtClean="0"/>
          </a:p>
          <a:p>
            <a:pPr>
              <a:buNone/>
            </a:pPr>
            <a:r>
              <a:rPr lang="en-US" sz="1900" dirty="0" smtClean="0"/>
              <a:t>Flatworms—least complex type of worm because:</a:t>
            </a:r>
          </a:p>
          <a:p>
            <a:pPr>
              <a:buNone/>
            </a:pPr>
            <a:r>
              <a:rPr lang="en-US" sz="1900" dirty="0" smtClean="0"/>
              <a:t>	</a:t>
            </a:r>
            <a:r>
              <a:rPr lang="en-US" sz="1900" dirty="0" err="1" smtClean="0"/>
              <a:t>acoelomates</a:t>
            </a:r>
            <a:r>
              <a:rPr lang="en-US" sz="1900" dirty="0" smtClean="0"/>
              <a:t> (no body cavity)</a:t>
            </a:r>
          </a:p>
          <a:p>
            <a:pPr>
              <a:buNone/>
            </a:pPr>
            <a:r>
              <a:rPr lang="en-US" sz="1900" dirty="0" smtClean="0"/>
              <a:t>	simple nervous functions (nerve net or simple central </a:t>
            </a:r>
            <a:r>
              <a:rPr lang="en-US" sz="1900" dirty="0" err="1" smtClean="0"/>
              <a:t>n.s</a:t>
            </a:r>
            <a:r>
              <a:rPr lang="en-US" sz="1900" dirty="0" smtClean="0"/>
              <a:t>.)</a:t>
            </a:r>
          </a:p>
          <a:p>
            <a:pPr>
              <a:buNone/>
            </a:pPr>
            <a:r>
              <a:rPr lang="en-US" sz="1900" dirty="0" smtClean="0"/>
              <a:t>	digestion begins on the outside of the body (no complete dig. S)</a:t>
            </a:r>
          </a:p>
          <a:p>
            <a:pPr>
              <a:buNone/>
            </a:pPr>
            <a:r>
              <a:rPr lang="en-US" sz="1900" dirty="0" smtClean="0"/>
              <a:t>	no complex muscular systems</a:t>
            </a:r>
          </a:p>
          <a:p>
            <a:pPr>
              <a:buNone/>
            </a:pPr>
            <a:endParaRPr lang="en-US" sz="1900" dirty="0" smtClean="0"/>
          </a:p>
          <a:p>
            <a:pPr>
              <a:buNone/>
            </a:pPr>
            <a:r>
              <a:rPr lang="en-US" sz="1900" dirty="0" smtClean="0"/>
              <a:t>Reproduction--hermaphrodites (male and female sexual functions)</a:t>
            </a:r>
          </a:p>
          <a:p>
            <a:pPr>
              <a:buNone/>
            </a:pPr>
            <a:r>
              <a:rPr lang="en-US" sz="1900" dirty="0" smtClean="0"/>
              <a:t>	can reproduce:  sexually (internal fertilization) and asexually (regeneration)</a:t>
            </a:r>
          </a:p>
          <a:p>
            <a:pPr>
              <a:buNone/>
            </a:pPr>
            <a:endParaRPr lang="en-US" sz="1900" dirty="0" smtClean="0"/>
          </a:p>
          <a:p>
            <a:pPr>
              <a:buNone/>
            </a:pPr>
            <a:r>
              <a:rPr lang="en-US" sz="1900" dirty="0" smtClean="0"/>
              <a:t>Can be free-living or parasitic (most are parasites)</a:t>
            </a:r>
          </a:p>
          <a:p>
            <a:pPr>
              <a:buNone/>
            </a:pPr>
            <a:endParaRPr lang="en-US" sz="1900" dirty="0" smtClean="0"/>
          </a:p>
          <a:p>
            <a:pPr>
              <a:buNone/>
            </a:pPr>
            <a:r>
              <a:rPr lang="en-US" sz="1900" dirty="0" smtClean="0"/>
              <a:t>3 Classes grouped under </a:t>
            </a:r>
            <a:r>
              <a:rPr lang="en-US" sz="1900" dirty="0" err="1" smtClean="0"/>
              <a:t>Platyhelminthes</a:t>
            </a:r>
            <a:r>
              <a:rPr lang="en-US" sz="1900" dirty="0" smtClean="0"/>
              <a:t>:  </a:t>
            </a:r>
          </a:p>
          <a:p>
            <a:pPr>
              <a:buNone/>
            </a:pPr>
            <a:r>
              <a:rPr lang="en-US" sz="1900" dirty="0" smtClean="0"/>
              <a:t>	</a:t>
            </a:r>
            <a:r>
              <a:rPr lang="en-US" sz="1900" dirty="0" err="1" smtClean="0"/>
              <a:t>Cestoda</a:t>
            </a:r>
            <a:r>
              <a:rPr lang="en-US" sz="1900" dirty="0" smtClean="0"/>
              <a:t> (tapeworms)</a:t>
            </a:r>
          </a:p>
          <a:p>
            <a:pPr>
              <a:buNone/>
            </a:pPr>
            <a:r>
              <a:rPr lang="en-US" sz="1900" dirty="0" smtClean="0"/>
              <a:t>	</a:t>
            </a:r>
            <a:r>
              <a:rPr lang="en-US" sz="1900" dirty="0" err="1" smtClean="0"/>
              <a:t>Trematoda</a:t>
            </a:r>
            <a:r>
              <a:rPr lang="en-US" sz="1900" dirty="0" smtClean="0"/>
              <a:t> (flukes)</a:t>
            </a:r>
          </a:p>
          <a:p>
            <a:pPr>
              <a:buNone/>
            </a:pPr>
            <a:r>
              <a:rPr lang="en-US" sz="1900" dirty="0" smtClean="0"/>
              <a:t>	</a:t>
            </a:r>
            <a:r>
              <a:rPr lang="en-US" sz="1900" dirty="0" err="1" smtClean="0"/>
              <a:t>Turbellaria</a:t>
            </a:r>
            <a:r>
              <a:rPr lang="en-US" sz="1900" dirty="0" smtClean="0"/>
              <a:t> (planarians)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5715000"/>
            <a:ext cx="8458200" cy="99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Class:  </a:t>
            </a:r>
            <a:r>
              <a:rPr lang="en-US" sz="2800" dirty="0" err="1" smtClean="0"/>
              <a:t>Cestoda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Key Words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609600"/>
            <a:ext cx="6324600" cy="50292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Cestoda</a:t>
            </a:r>
            <a:r>
              <a:rPr lang="en-US" sz="2800" dirty="0" smtClean="0"/>
              <a:t>-includes the tapeworms</a:t>
            </a:r>
          </a:p>
          <a:p>
            <a:r>
              <a:rPr lang="en-US" sz="2800" dirty="0" smtClean="0"/>
              <a:t>Parasitic-lives in another organism and depends on that organism for food</a:t>
            </a:r>
          </a:p>
          <a:p>
            <a:r>
              <a:rPr lang="en-US" sz="2800" dirty="0" smtClean="0"/>
              <a:t>Mouth-have hooks to hold onto inside of host</a:t>
            </a:r>
          </a:p>
          <a:p>
            <a:r>
              <a:rPr lang="en-US" sz="2800" dirty="0" smtClean="0"/>
              <a:t>Obtain nutrients from inside of host-host does all the work for them</a:t>
            </a:r>
          </a:p>
          <a:p>
            <a:r>
              <a:rPr lang="en-US" sz="2800" dirty="0" smtClean="0"/>
              <a:t>Can live inside a variety of organisms:</a:t>
            </a:r>
          </a:p>
          <a:p>
            <a:pPr lvl="1"/>
            <a:r>
              <a:rPr lang="en-US" sz="2800" dirty="0" smtClean="0"/>
              <a:t>Humans, dogs, cats, cattle, fish, pigs, monkeys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5715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GIST (20 Word Summary)</a:t>
            </a:r>
            <a:endParaRPr lang="en-US" sz="2000" dirty="0"/>
          </a:p>
        </p:txBody>
      </p:sp>
      <p:pic>
        <p:nvPicPr>
          <p:cNvPr id="7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5562600"/>
            <a:ext cx="12192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Class:  </a:t>
            </a:r>
            <a:r>
              <a:rPr lang="en-US" sz="2800" dirty="0" err="1" smtClean="0"/>
              <a:t>Cestoda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Key Words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609600"/>
            <a:ext cx="6324600" cy="54864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Anatomy of a Tapeworm:</a:t>
            </a:r>
          </a:p>
          <a:p>
            <a:pPr lvl="1"/>
            <a:r>
              <a:rPr lang="en-US" sz="2800" dirty="0" smtClean="0"/>
              <a:t>Can grow up to 10 m in length</a:t>
            </a:r>
          </a:p>
          <a:p>
            <a:pPr lvl="1"/>
            <a:r>
              <a:rPr lang="en-US" sz="2800" dirty="0" smtClean="0"/>
              <a:t>Body—head (</a:t>
            </a:r>
            <a:r>
              <a:rPr lang="en-US" sz="2800" dirty="0" err="1" smtClean="0"/>
              <a:t>scolex</a:t>
            </a:r>
            <a:r>
              <a:rPr lang="en-US" sz="2800" dirty="0" smtClean="0"/>
              <a:t>) and individually repeating sections (</a:t>
            </a:r>
            <a:r>
              <a:rPr lang="en-US" sz="2800" dirty="0" err="1" smtClean="0"/>
              <a:t>proglottids</a:t>
            </a:r>
            <a:r>
              <a:rPr lang="en-US" sz="2800" dirty="0" smtClean="0"/>
              <a:t>)</a:t>
            </a:r>
          </a:p>
          <a:p>
            <a:pPr lvl="1"/>
            <a:r>
              <a:rPr lang="en-US" sz="2800" dirty="0" err="1" smtClean="0"/>
              <a:t>Proglottid</a:t>
            </a:r>
            <a:r>
              <a:rPr lang="en-US" sz="2800" dirty="0" smtClean="0"/>
              <a:t>—contains muscles, nerves, flame cells, and male/female reproductive organs; also up to 100,000 eggs</a:t>
            </a:r>
          </a:p>
          <a:p>
            <a:pPr lvl="1"/>
            <a:r>
              <a:rPr lang="en-US" sz="2800" dirty="0" smtClean="0"/>
              <a:t>Eggs hatch when they are eaten by secondary host</a:t>
            </a:r>
          </a:p>
          <a:p>
            <a:pPr lvl="1"/>
            <a:r>
              <a:rPr lang="en-US" sz="2800" dirty="0" smtClean="0"/>
              <a:t>Some tapeworms can have up to 2000 </a:t>
            </a:r>
            <a:r>
              <a:rPr lang="en-US" sz="2800" dirty="0" err="1" smtClean="0"/>
              <a:t>proglottids</a:t>
            </a:r>
            <a:r>
              <a:rPr lang="en-US" sz="2800" dirty="0" smtClean="0"/>
              <a:t>!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6096000"/>
            <a:ext cx="8229600" cy="76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GIST (20 Word Summary)</a:t>
            </a:r>
            <a:endParaRPr lang="en-US" sz="2000" dirty="0"/>
          </a:p>
        </p:txBody>
      </p:sp>
      <p:pic>
        <p:nvPicPr>
          <p:cNvPr id="7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5562600"/>
            <a:ext cx="12192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Class </a:t>
            </a:r>
            <a:r>
              <a:rPr lang="en-US" sz="3200" dirty="0" err="1" smtClean="0"/>
              <a:t>Trematoda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Key Words: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Class </a:t>
            </a:r>
            <a:r>
              <a:rPr lang="en-US" sz="3200" dirty="0" err="1" smtClean="0"/>
              <a:t>Trematoda</a:t>
            </a:r>
            <a:r>
              <a:rPr lang="en-US" sz="3200" dirty="0" smtClean="0"/>
              <a:t>:  Includes the flukes</a:t>
            </a:r>
          </a:p>
          <a:p>
            <a:r>
              <a:rPr lang="en-US" sz="3200" dirty="0" smtClean="0"/>
              <a:t>Invades the internal organs of a host (lungs, brain, blood, </a:t>
            </a:r>
            <a:r>
              <a:rPr lang="en-US" sz="3200" dirty="0" smtClean="0"/>
              <a:t>intestines, etc.)</a:t>
            </a:r>
            <a:endParaRPr lang="en-US" sz="3200" dirty="0" smtClean="0"/>
          </a:p>
          <a:p>
            <a:r>
              <a:rPr lang="en-US" sz="3200" dirty="0" smtClean="0"/>
              <a:t>Feeds on cells, blood, and some other body fluids</a:t>
            </a:r>
          </a:p>
          <a:p>
            <a:r>
              <a:rPr lang="en-US" sz="3200" dirty="0" smtClean="0"/>
              <a:t>Approximately 50,000 varieties of flukes—of these, approx. 13,500 are parasitic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5715000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GIST 20 Word Summary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Class </a:t>
            </a:r>
            <a:r>
              <a:rPr lang="en-US" sz="3200" dirty="0" err="1" smtClean="0"/>
              <a:t>Trematoda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Key Words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Infamous </a:t>
            </a:r>
            <a:r>
              <a:rPr lang="en-US" sz="3200" dirty="0" err="1" smtClean="0"/>
              <a:t>trematodans</a:t>
            </a:r>
            <a:r>
              <a:rPr lang="en-US" sz="3200" dirty="0" smtClean="0"/>
              <a:t>:</a:t>
            </a:r>
          </a:p>
          <a:p>
            <a:pPr lvl="1"/>
            <a:r>
              <a:rPr lang="en-US" sz="3200" dirty="0" smtClean="0"/>
              <a:t>Blood fluke—infects humans in areas where snails live (and are eaten) &amp; in areas where rice is grown</a:t>
            </a:r>
          </a:p>
          <a:p>
            <a:pPr lvl="1"/>
            <a:r>
              <a:rPr lang="en-US" sz="3200" dirty="0" smtClean="0"/>
              <a:t>Lung fluke—infects the lung of human and causes </a:t>
            </a:r>
            <a:r>
              <a:rPr lang="en-US" sz="3200" dirty="0" err="1" smtClean="0"/>
              <a:t>hemoptysis</a:t>
            </a:r>
            <a:r>
              <a:rPr lang="en-US" sz="3200" dirty="0" smtClean="0"/>
              <a:t> (spitting/coughing up blood)</a:t>
            </a:r>
          </a:p>
          <a:p>
            <a:pPr lvl="1"/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57150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GIST 20 Word Summary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Class </a:t>
            </a:r>
            <a:r>
              <a:rPr lang="en-US" sz="3200" dirty="0" err="1" smtClean="0"/>
              <a:t>Turbellaria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2286000" cy="487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Key Terms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762000"/>
            <a:ext cx="6019800" cy="480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</a:t>
            </a:r>
            <a:r>
              <a:rPr lang="en-US" sz="3200" dirty="0" smtClean="0"/>
              <a:t>Class </a:t>
            </a:r>
            <a:r>
              <a:rPr lang="en-US" sz="3200" dirty="0" err="1" smtClean="0"/>
              <a:t>Turbellaria</a:t>
            </a:r>
            <a:r>
              <a:rPr lang="en-US" sz="3200" dirty="0" smtClean="0"/>
              <a:t>—planarians</a:t>
            </a:r>
          </a:p>
          <a:p>
            <a:r>
              <a:rPr lang="en-US" sz="3200" dirty="0" smtClean="0"/>
              <a:t>Free Living</a:t>
            </a:r>
          </a:p>
          <a:p>
            <a:r>
              <a:rPr lang="en-US" sz="3200" dirty="0" smtClean="0"/>
              <a:t>Sexual Reproduction--Internal fertilization—sperm travels down tubes to reach </a:t>
            </a:r>
            <a:r>
              <a:rPr lang="en-US" sz="3200" dirty="0" err="1" smtClean="0"/>
              <a:t>eggs</a:t>
            </a:r>
            <a:r>
              <a:rPr lang="en-US" sz="3200" dirty="0" err="1" smtClean="0">
                <a:sym typeface="Wingdings" pitchFamily="2" charset="2"/>
              </a:rPr>
              <a:t>zygotes</a:t>
            </a:r>
            <a:r>
              <a:rPr lang="en-US" sz="3200" dirty="0" smtClean="0">
                <a:sym typeface="Wingdings" pitchFamily="2" charset="2"/>
              </a:rPr>
              <a:t> released into water where they hatch</a:t>
            </a:r>
            <a:endParaRPr lang="en-US" sz="3200" dirty="0" smtClean="0"/>
          </a:p>
          <a:p>
            <a:r>
              <a:rPr lang="en-US" sz="3200" dirty="0" smtClean="0"/>
              <a:t>Asexual Rep.—regeneration (horizontal cut)</a:t>
            </a:r>
          </a:p>
          <a:p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5715000"/>
            <a:ext cx="8229600" cy="914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GIST 20 Word Summary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Class </a:t>
            </a:r>
            <a:r>
              <a:rPr lang="en-US" sz="3200" dirty="0" err="1" smtClean="0"/>
              <a:t>Turbellaria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2286000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Key Terms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762000"/>
            <a:ext cx="6019800" cy="48768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What it eats:  dead or slowly moving organisms</a:t>
            </a:r>
          </a:p>
          <a:p>
            <a:r>
              <a:rPr lang="en-US" sz="3200" dirty="0" smtClean="0"/>
              <a:t>How it eats:  pushes pharynx out of its </a:t>
            </a:r>
            <a:r>
              <a:rPr lang="en-US" sz="3200" dirty="0" err="1" smtClean="0"/>
              <a:t>mouth</a:t>
            </a:r>
            <a:r>
              <a:rPr lang="en-US" sz="3200" dirty="0" err="1" smtClean="0">
                <a:sym typeface="Wingdings" pitchFamily="2" charset="2"/>
              </a:rPr>
              <a:t>releases</a:t>
            </a:r>
            <a:r>
              <a:rPr lang="en-US" sz="3200" dirty="0" smtClean="0">
                <a:sym typeface="Wingdings" pitchFamily="2" charset="2"/>
              </a:rPr>
              <a:t> enzymes through </a:t>
            </a:r>
            <a:r>
              <a:rPr lang="en-US" sz="3200" dirty="0" err="1" smtClean="0">
                <a:sym typeface="Wingdings" pitchFamily="2" charset="2"/>
              </a:rPr>
              <a:t>pharynxstarts</a:t>
            </a:r>
            <a:r>
              <a:rPr lang="en-US" sz="3200" dirty="0" smtClean="0">
                <a:sym typeface="Wingdings" pitchFamily="2" charset="2"/>
              </a:rPr>
              <a:t> dissolving </a:t>
            </a:r>
            <a:r>
              <a:rPr lang="en-US" sz="3200" dirty="0" err="1" smtClean="0">
                <a:sym typeface="Wingdings" pitchFamily="2" charset="2"/>
              </a:rPr>
              <a:t>foodsucks</a:t>
            </a:r>
            <a:r>
              <a:rPr lang="en-US" sz="3200" dirty="0" smtClean="0">
                <a:sym typeface="Wingdings" pitchFamily="2" charset="2"/>
              </a:rPr>
              <a:t> food into body to </a:t>
            </a:r>
            <a:r>
              <a:rPr lang="en-US" sz="3200" dirty="0" err="1" smtClean="0">
                <a:sym typeface="Wingdings" pitchFamily="2" charset="2"/>
              </a:rPr>
              <a:t>gastrovascular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cavityfood</a:t>
            </a:r>
            <a:r>
              <a:rPr lang="en-US" sz="3200" dirty="0" smtClean="0">
                <a:sym typeface="Wingdings" pitchFamily="2" charset="2"/>
              </a:rPr>
              <a:t> digested through </a:t>
            </a:r>
            <a:r>
              <a:rPr lang="en-US" sz="3200" dirty="0" err="1" smtClean="0">
                <a:sym typeface="Wingdings" pitchFamily="2" charset="2"/>
              </a:rPr>
              <a:t>phagocytosis</a:t>
            </a:r>
            <a:r>
              <a:rPr lang="en-US" sz="3200" dirty="0" smtClean="0">
                <a:sym typeface="Wingdings" pitchFamily="2" charset="2"/>
              </a:rPr>
              <a:t> (engulf) by individual cells lining cavity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5715000"/>
            <a:ext cx="8382000" cy="91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GIST 20 Word Summary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Class </a:t>
            </a:r>
            <a:r>
              <a:rPr lang="en-US" sz="3200" dirty="0" err="1" smtClean="0"/>
              <a:t>Turbellaria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2286000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Key Terms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762000"/>
            <a:ext cx="6019800" cy="4876800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Response &amp; Control—some have nerve net, others beginning of a central nervous system (CNS)—mostly located in head (like other </a:t>
            </a:r>
            <a:r>
              <a:rPr lang="en-US" sz="3200" dirty="0" err="1" smtClean="0"/>
              <a:t>bilaterians</a:t>
            </a:r>
            <a:r>
              <a:rPr lang="en-US" sz="3200" smtClean="0"/>
              <a:t>)</a:t>
            </a:r>
            <a:endParaRPr lang="en-US" sz="3200" dirty="0" smtClean="0"/>
          </a:p>
          <a:p>
            <a:endParaRPr lang="en-US" sz="3200" dirty="0" smtClean="0"/>
          </a:p>
          <a:p>
            <a:pPr lvl="1"/>
            <a:r>
              <a:rPr lang="en-US" sz="3200" dirty="0" smtClean="0"/>
              <a:t>Consists of:</a:t>
            </a:r>
          </a:p>
          <a:p>
            <a:pPr lvl="2"/>
            <a:r>
              <a:rPr lang="en-US" sz="3200" dirty="0" smtClean="0"/>
              <a:t>2 Nerve Cords down sides</a:t>
            </a:r>
          </a:p>
          <a:p>
            <a:pPr lvl="2"/>
            <a:r>
              <a:rPr lang="en-US" sz="3200" dirty="0" smtClean="0"/>
              <a:t>Sensory pits (</a:t>
            </a:r>
            <a:r>
              <a:rPr lang="en-US" sz="3200" dirty="0" err="1" smtClean="0"/>
              <a:t>movt</a:t>
            </a:r>
            <a:r>
              <a:rPr lang="en-US" sz="3200" dirty="0" smtClean="0"/>
              <a:t>., chemicals)</a:t>
            </a:r>
          </a:p>
          <a:p>
            <a:pPr lvl="2"/>
            <a:r>
              <a:rPr lang="en-US" sz="3200" dirty="0" smtClean="0"/>
              <a:t>Eyespots (light &amp; dark)</a:t>
            </a:r>
          </a:p>
          <a:p>
            <a:pPr lvl="2"/>
            <a:r>
              <a:rPr lang="en-US" sz="3200" dirty="0" smtClean="0"/>
              <a:t>Ganglion (receives messages &amp; communicates by nerve cords)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B188A-33D3-4D86-BCF6-430979AB215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5715000"/>
            <a:ext cx="8382000" cy="91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GIST 20 Word Summary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pples and boo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453</Words>
  <Application>Microsoft Office PowerPoint</Application>
  <PresentationFormat>On-screen Show (4:3)</PresentationFormat>
  <Paragraphs>101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apples and books</vt:lpstr>
      <vt:lpstr>Phylum:  Platyhelminthes</vt:lpstr>
      <vt:lpstr>Flatworm General Characteristics</vt:lpstr>
      <vt:lpstr>Class:  Cestoda</vt:lpstr>
      <vt:lpstr>Class:  Cestoda</vt:lpstr>
      <vt:lpstr>Class Trematoda</vt:lpstr>
      <vt:lpstr>Class Trematoda</vt:lpstr>
      <vt:lpstr>Class Turbellaria</vt:lpstr>
      <vt:lpstr>Class Turbellaria</vt:lpstr>
      <vt:lpstr>Class Turbellaria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Phylum:  Platyhelminthes</dc:title>
  <dc:creator>Dealtree</dc:creator>
  <cp:lastModifiedBy>Dealtree</cp:lastModifiedBy>
  <cp:revision>22</cp:revision>
  <dcterms:created xsi:type="dcterms:W3CDTF">2010-01-08T16:29:48Z</dcterms:created>
  <dcterms:modified xsi:type="dcterms:W3CDTF">2010-01-13T12:37:20Z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TC300006991033</vt:lpwstr>
  </property>
</Properties>
</file>